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5"/>
  </p:notesMasterIdLst>
  <p:handoutMasterIdLst>
    <p:handoutMasterId r:id="rId16"/>
  </p:handoutMasterIdLst>
  <p:sldIdLst>
    <p:sldId id="285" r:id="rId4"/>
    <p:sldId id="325" r:id="rId5"/>
    <p:sldId id="326" r:id="rId6"/>
    <p:sldId id="329" r:id="rId7"/>
    <p:sldId id="264" r:id="rId8"/>
    <p:sldId id="265" r:id="rId9"/>
    <p:sldId id="323" r:id="rId10"/>
    <p:sldId id="327" r:id="rId11"/>
    <p:sldId id="328" r:id="rId12"/>
    <p:sldId id="330" r:id="rId13"/>
    <p:sldId id="321" r:id="rId14"/>
  </p:sldIdLst>
  <p:sldSz cx="12192000" cy="6858000"/>
  <p:notesSz cx="6858000" cy="9144000"/>
  <p:embeddedFontLst>
    <p:embeddedFont>
      <p:font typeface="Adobe Garamond Pro" panose="02020502060506020403" pitchFamily="18" charset="77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7F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51"/>
    <p:restoredTop sz="86152"/>
  </p:normalViewPr>
  <p:slideViewPr>
    <p:cSldViewPr snapToGrid="0" snapToObjects="1">
      <p:cViewPr varScale="1">
        <p:scale>
          <a:sx n="112" d="100"/>
          <a:sy n="112" d="100"/>
        </p:scale>
        <p:origin x="688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understand basic machine learning ideas &amp; concepts</a:t>
            </a:r>
          </a:p>
          <a:p>
            <a:pPr fontAlgn="base"/>
            <a:r>
              <a:rPr lang="en-US" dirty="0"/>
              <a:t>learn to use statistical tools to analyze machine learning models</a:t>
            </a:r>
          </a:p>
          <a:p>
            <a:pPr fontAlgn="base"/>
            <a:r>
              <a:rPr lang="en-US" dirty="0"/>
              <a:t>understanding the role of ML in data-driven cybersecurity</a:t>
            </a:r>
          </a:p>
          <a:p>
            <a:pPr fontAlgn="base"/>
            <a:r>
              <a:rPr lang="en-US" dirty="0"/>
              <a:t>have some experience applying machine learning algorithms on cybersecurity applications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lated discip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+mn-lt"/>
              </a:rPr>
              <a:t>Related disciplines</a:t>
            </a:r>
          </a:p>
        </p:txBody>
      </p:sp>
      <p:sp>
        <p:nvSpPr>
          <p:cNvPr id="226" name="statistics"/>
          <p:cNvSpPr txBox="1"/>
          <p:nvPr/>
        </p:nvSpPr>
        <p:spPr>
          <a:xfrm>
            <a:off x="2575004" y="2612884"/>
            <a:ext cx="1218282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statistics</a:t>
            </a:r>
          </a:p>
        </p:txBody>
      </p:sp>
      <p:sp>
        <p:nvSpPr>
          <p:cNvPr id="227" name="philosophy…"/>
          <p:cNvSpPr txBox="1"/>
          <p:nvPr/>
        </p:nvSpPr>
        <p:spPr>
          <a:xfrm>
            <a:off x="8319805" y="2739355"/>
            <a:ext cx="1513235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philosophy</a:t>
            </a:r>
          </a:p>
          <a:p>
            <a:r>
              <a:rPr sz="2400"/>
              <a:t>causality</a:t>
            </a:r>
          </a:p>
        </p:txBody>
      </p:sp>
      <p:sp>
        <p:nvSpPr>
          <p:cNvPr id="228" name="information theory"/>
          <p:cNvSpPr txBox="1"/>
          <p:nvPr/>
        </p:nvSpPr>
        <p:spPr>
          <a:xfrm>
            <a:off x="4698397" y="1665054"/>
            <a:ext cx="250389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information theory</a:t>
            </a:r>
          </a:p>
        </p:txBody>
      </p:sp>
      <p:sp>
        <p:nvSpPr>
          <p:cNvPr id="229" name="algorithms"/>
          <p:cNvSpPr txBox="1"/>
          <p:nvPr/>
        </p:nvSpPr>
        <p:spPr>
          <a:xfrm>
            <a:off x="2990819" y="4476808"/>
            <a:ext cx="1460336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 dirty="0"/>
              <a:t>algorithms</a:t>
            </a:r>
          </a:p>
        </p:txBody>
      </p:sp>
      <p:sp>
        <p:nvSpPr>
          <p:cNvPr id="230" name="optimization"/>
          <p:cNvSpPr txBox="1"/>
          <p:nvPr/>
        </p:nvSpPr>
        <p:spPr>
          <a:xfrm>
            <a:off x="2881216" y="4903171"/>
            <a:ext cx="1683153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optimization</a:t>
            </a:r>
          </a:p>
        </p:txBody>
      </p:sp>
      <p:sp>
        <p:nvSpPr>
          <p:cNvPr id="231" name="Machine Learning"/>
          <p:cNvSpPr txBox="1"/>
          <p:nvPr/>
        </p:nvSpPr>
        <p:spPr>
          <a:xfrm>
            <a:off x="4269593" y="3194320"/>
            <a:ext cx="3114699" cy="4693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800">
                <a:latin typeface="+mn-lt"/>
              </a:rPr>
              <a:t>Machine Learning</a:t>
            </a:r>
          </a:p>
        </p:txBody>
      </p:sp>
      <p:sp>
        <p:nvSpPr>
          <p:cNvPr id="232" name="neural-informatics"/>
          <p:cNvSpPr txBox="1"/>
          <p:nvPr/>
        </p:nvSpPr>
        <p:spPr>
          <a:xfrm>
            <a:off x="6822928" y="4776434"/>
            <a:ext cx="248786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neural-informatics</a:t>
            </a:r>
          </a:p>
        </p:txBody>
      </p:sp>
    </p:spTree>
    <p:extLst>
      <p:ext uri="{BB962C8B-B14F-4D97-AF65-F5344CB8AC3E}">
        <p14:creationId xmlns:p14="http://schemas.microsoft.com/office/powerpoint/2010/main" val="1676955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Cyber Security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BC92F-D59C-1742-B77A-54E4075E2388}"/>
              </a:ext>
            </a:extLst>
          </p:cNvPr>
          <p:cNvGrpSpPr/>
          <p:nvPr/>
        </p:nvGrpSpPr>
        <p:grpSpPr>
          <a:xfrm>
            <a:off x="1524000" y="1805940"/>
            <a:ext cx="3916680" cy="1440180"/>
            <a:chOff x="2537460" y="1600200"/>
            <a:chExt cx="2240280" cy="14401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C5C2FE-563E-E94F-A187-2447E6D11539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1: “Modeling”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B7FEC2-35C6-3F4E-86BC-354E38BBD25F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Foundations of ML and Data Science for Cybersecurity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D397C2-C1AC-8443-BCC8-B3192F1DB1B1}"/>
              </a:ext>
            </a:extLst>
          </p:cNvPr>
          <p:cNvGrpSpPr/>
          <p:nvPr/>
        </p:nvGrpSpPr>
        <p:grpSpPr>
          <a:xfrm>
            <a:off x="6518910" y="1805940"/>
            <a:ext cx="3916680" cy="1440180"/>
            <a:chOff x="2537460" y="1600200"/>
            <a:chExt cx="2240280" cy="144018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19C000-4AF2-B84F-A9A4-EF6101B3B9D3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2: “Representation”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6ED732-D656-D049-9465-79E32B5BD2A4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Network and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Computer Security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165D56-7EF5-2842-AF2B-077507BB97C1}"/>
              </a:ext>
            </a:extLst>
          </p:cNvPr>
          <p:cNvGrpSpPr/>
          <p:nvPr/>
        </p:nvGrpSpPr>
        <p:grpSpPr>
          <a:xfrm>
            <a:off x="1524000" y="3943351"/>
            <a:ext cx="3916680" cy="1440180"/>
            <a:chOff x="2537460" y="1600200"/>
            <a:chExt cx="2240280" cy="144018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974E87-8022-CF42-8E3C-774FC4A88BE8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3: “Environment”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FD43F6-9BE7-0841-BB40-A797A3AD7D72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Machine Learning in the Presence of Adversaries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E18057-F666-7A42-A6F2-06CB66711196}"/>
              </a:ext>
            </a:extLst>
          </p:cNvPr>
          <p:cNvGrpSpPr/>
          <p:nvPr/>
        </p:nvGrpSpPr>
        <p:grpSpPr>
          <a:xfrm>
            <a:off x="6518910" y="3943351"/>
            <a:ext cx="3916680" cy="1440180"/>
            <a:chOff x="2537460" y="1600200"/>
            <a:chExt cx="2240280" cy="144018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C551CF4-0BF6-4C4F-B693-39C16C4CA730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4: “Constraint”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A87592-0BEC-5040-98CF-FEB6C4B44CDB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Ethics, Fairness, Responsibility,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and Transparency in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Cybersecurity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85D7F3A-1E0E-A14E-A550-1EF9A6CAA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4378" y="209298"/>
            <a:ext cx="4847803" cy="5527186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B64B493-7754-0C48-ACA9-F2194A007977}"/>
              </a:ext>
            </a:extLst>
          </p:cNvPr>
          <p:cNvSpPr/>
          <p:nvPr/>
        </p:nvSpPr>
        <p:spPr>
          <a:xfrm>
            <a:off x="10253649" y="5736484"/>
            <a:ext cx="19383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Credit @NOELIAGOROD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02F5A64-4134-BB48-A033-5463AB46CC77}"/>
              </a:ext>
            </a:extLst>
          </p:cNvPr>
          <p:cNvSpPr/>
          <p:nvPr/>
        </p:nvSpPr>
        <p:spPr>
          <a:xfrm>
            <a:off x="9019309" y="2036618"/>
            <a:ext cx="1234340" cy="484909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A79C2A5-3264-CE45-9B65-FA3109253E02}"/>
              </a:ext>
            </a:extLst>
          </p:cNvPr>
          <p:cNvSpPr/>
          <p:nvPr/>
        </p:nvSpPr>
        <p:spPr>
          <a:xfrm>
            <a:off x="9739745" y="1440872"/>
            <a:ext cx="803564" cy="318747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F43305C-5123-6B42-B00C-8C5C2C303686}"/>
              </a:ext>
            </a:extLst>
          </p:cNvPr>
          <p:cNvSpPr/>
          <p:nvPr/>
        </p:nvSpPr>
        <p:spPr>
          <a:xfrm>
            <a:off x="9019309" y="3796625"/>
            <a:ext cx="1234340" cy="664760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A96B150-9E46-7F41-99CB-68D8C959FB16}"/>
              </a:ext>
            </a:extLst>
          </p:cNvPr>
          <p:cNvSpPr/>
          <p:nvPr/>
        </p:nvSpPr>
        <p:spPr>
          <a:xfrm>
            <a:off x="8713006" y="1411683"/>
            <a:ext cx="902049" cy="347936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FCB920C-CB24-8C4D-B69B-B52837402289}"/>
              </a:ext>
            </a:extLst>
          </p:cNvPr>
          <p:cNvSpPr/>
          <p:nvPr/>
        </p:nvSpPr>
        <p:spPr>
          <a:xfrm>
            <a:off x="8568284" y="469093"/>
            <a:ext cx="902049" cy="292426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7E896D3-50E2-454A-A5C4-12E4B6E68412}"/>
              </a:ext>
            </a:extLst>
          </p:cNvPr>
          <p:cNvSpPr/>
          <p:nvPr/>
        </p:nvSpPr>
        <p:spPr>
          <a:xfrm>
            <a:off x="7182083" y="1850125"/>
            <a:ext cx="1406233" cy="347936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EEAB372-A959-E042-8C7B-F51597A80186}"/>
              </a:ext>
            </a:extLst>
          </p:cNvPr>
          <p:cNvSpPr/>
          <p:nvPr/>
        </p:nvSpPr>
        <p:spPr>
          <a:xfrm>
            <a:off x="9947568" y="477149"/>
            <a:ext cx="902049" cy="318747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69E7BAF-CC2C-874E-999E-D71CFD88DA50}"/>
              </a:ext>
            </a:extLst>
          </p:cNvPr>
          <p:cNvSpPr/>
          <p:nvPr/>
        </p:nvSpPr>
        <p:spPr>
          <a:xfrm>
            <a:off x="7330567" y="2218069"/>
            <a:ext cx="330997" cy="236982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50F6736-89ED-1F4C-8A06-95C8E27EAF66}"/>
              </a:ext>
            </a:extLst>
          </p:cNvPr>
          <p:cNvSpPr/>
          <p:nvPr/>
        </p:nvSpPr>
        <p:spPr>
          <a:xfrm>
            <a:off x="8505192" y="259734"/>
            <a:ext cx="415628" cy="217415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23CE2FD2-EA58-534D-AF92-9EF42C98161B}"/>
              </a:ext>
            </a:extLst>
          </p:cNvPr>
          <p:cNvSpPr/>
          <p:nvPr/>
        </p:nvSpPr>
        <p:spPr>
          <a:xfrm flipV="1">
            <a:off x="10911223" y="552091"/>
            <a:ext cx="902049" cy="209428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05E4ABCC-755C-B341-85DF-C0B32E0EE03F}"/>
              </a:ext>
            </a:extLst>
          </p:cNvPr>
          <p:cNvSpPr/>
          <p:nvPr/>
        </p:nvSpPr>
        <p:spPr>
          <a:xfrm flipV="1">
            <a:off x="10009174" y="205401"/>
            <a:ext cx="631117" cy="217415"/>
          </a:xfrm>
          <a:prstGeom prst="ellipse">
            <a:avLst/>
          </a:prstGeom>
          <a:solidFill>
            <a:srgbClr val="800000">
              <a:alpha val="2862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2411</TotalTime>
  <Words>464</Words>
  <Application>Microsoft Macintosh PowerPoint</Application>
  <PresentationFormat>Widescreen</PresentationFormat>
  <Paragraphs>75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Definition of Machine learning</vt:lpstr>
      <vt:lpstr>A Brief History</vt:lpstr>
      <vt:lpstr>Related disciplines</vt:lpstr>
      <vt:lpstr>Module Overview</vt:lpstr>
      <vt:lpstr>Machine Learning for Cyber Security</vt:lpstr>
      <vt:lpstr>Foundations of “Modeling”</vt:lpstr>
      <vt:lpstr>Learning Objective</vt:lpstr>
      <vt:lpstr>After participating in this module, you will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173</cp:revision>
  <cp:lastPrinted>2019-10-22T16:35:22Z</cp:lastPrinted>
  <dcterms:created xsi:type="dcterms:W3CDTF">2019-10-07T15:32:39Z</dcterms:created>
  <dcterms:modified xsi:type="dcterms:W3CDTF">2020-10-19T05:02:06Z</dcterms:modified>
</cp:coreProperties>
</file>

<file path=docProps/thumbnail.jpeg>
</file>